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304" r:id="rId3"/>
    <p:sldId id="303" r:id="rId4"/>
    <p:sldId id="307" r:id="rId5"/>
    <p:sldId id="306" r:id="rId6"/>
    <p:sldId id="308" r:id="rId7"/>
    <p:sldId id="305" r:id="rId8"/>
  </p:sldIdLst>
  <p:sldSz cx="12192000" cy="6858000"/>
  <p:notesSz cx="10002838" cy="6881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304CD7B-84D2-47AD-844E-7EE75C359B51}">
          <p14:sldIdLst>
            <p14:sldId id="256"/>
          </p14:sldIdLst>
        </p14:section>
        <p14:section name="Section sans titre" id="{D7C9C146-45CF-4D84-B1BA-7F7A2E822F51}">
          <p14:sldIdLst>
            <p14:sldId id="304"/>
            <p14:sldId id="303"/>
            <p14:sldId id="307"/>
            <p14:sldId id="306"/>
            <p14:sldId id="30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34563" cy="345286"/>
          </a:xfrm>
          <a:prstGeom prst="rect">
            <a:avLst/>
          </a:prstGeom>
        </p:spPr>
        <p:txBody>
          <a:bodyPr vert="horz" lIns="92994" tIns="46497" rIns="92994" bIns="46497" rtlCol="0"/>
          <a:lstStyle>
            <a:lvl1pPr algn="l">
              <a:defRPr sz="1200"/>
            </a:lvl1pPr>
          </a:lstStyle>
          <a:p>
            <a:endParaRPr lang="nl-BE"/>
          </a:p>
        </p:txBody>
      </p:sp>
      <p:sp>
        <p:nvSpPr>
          <p:cNvPr id="3" name="Tijdelijke aanduiding voor datum 2"/>
          <p:cNvSpPr>
            <a:spLocks noGrp="1"/>
          </p:cNvSpPr>
          <p:nvPr>
            <p:ph type="dt" idx="1"/>
          </p:nvPr>
        </p:nvSpPr>
        <p:spPr>
          <a:xfrm>
            <a:off x="5665960" y="0"/>
            <a:ext cx="4334563" cy="345286"/>
          </a:xfrm>
          <a:prstGeom prst="rect">
            <a:avLst/>
          </a:prstGeom>
        </p:spPr>
        <p:txBody>
          <a:bodyPr vert="horz" lIns="92994" tIns="46497" rIns="92994" bIns="46497" rtlCol="0"/>
          <a:lstStyle>
            <a:lvl1pPr algn="r">
              <a:defRPr sz="1200"/>
            </a:lvl1pPr>
          </a:lstStyle>
          <a:p>
            <a:fld id="{13E242ED-1B7C-4008-93EF-A7FC9043C7AC}" type="datetimeFigureOut">
              <a:rPr lang="nl-BE" smtClean="0"/>
              <a:t>6/11/2023</a:t>
            </a:fld>
            <a:endParaRPr lang="nl-BE"/>
          </a:p>
        </p:txBody>
      </p:sp>
      <p:sp>
        <p:nvSpPr>
          <p:cNvPr id="4" name="Tijdelijke aanduiding voor dia-afbeelding 3"/>
          <p:cNvSpPr>
            <a:spLocks noGrp="1" noRot="1" noChangeAspect="1"/>
          </p:cNvSpPr>
          <p:nvPr>
            <p:ph type="sldImg" idx="2"/>
          </p:nvPr>
        </p:nvSpPr>
        <p:spPr>
          <a:xfrm>
            <a:off x="2936875" y="858838"/>
            <a:ext cx="4129088" cy="2324100"/>
          </a:xfrm>
          <a:prstGeom prst="rect">
            <a:avLst/>
          </a:prstGeom>
          <a:noFill/>
          <a:ln w="12700">
            <a:solidFill>
              <a:prstClr val="black"/>
            </a:solidFill>
          </a:ln>
        </p:spPr>
        <p:txBody>
          <a:bodyPr vert="horz" lIns="92994" tIns="46497" rIns="92994" bIns="46497" rtlCol="0" anchor="ctr"/>
          <a:lstStyle/>
          <a:p>
            <a:endParaRPr lang="nl-BE"/>
          </a:p>
        </p:txBody>
      </p:sp>
      <p:sp>
        <p:nvSpPr>
          <p:cNvPr id="5" name="Tijdelijke aanduiding voor notities 4"/>
          <p:cNvSpPr>
            <a:spLocks noGrp="1"/>
          </p:cNvSpPr>
          <p:nvPr>
            <p:ph type="body" sz="quarter" idx="3"/>
          </p:nvPr>
        </p:nvSpPr>
        <p:spPr>
          <a:xfrm>
            <a:off x="1000285" y="3311873"/>
            <a:ext cx="8002270" cy="2709714"/>
          </a:xfrm>
          <a:prstGeom prst="rect">
            <a:avLst/>
          </a:prstGeom>
        </p:spPr>
        <p:txBody>
          <a:bodyPr vert="horz" lIns="92994" tIns="46497" rIns="92994" bIns="46497"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36529"/>
            <a:ext cx="4334563" cy="345285"/>
          </a:xfrm>
          <a:prstGeom prst="rect">
            <a:avLst/>
          </a:prstGeom>
        </p:spPr>
        <p:txBody>
          <a:bodyPr vert="horz" lIns="92994" tIns="46497" rIns="92994" bIns="46497"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665960" y="6536529"/>
            <a:ext cx="4334563" cy="345285"/>
          </a:xfrm>
          <a:prstGeom prst="rect">
            <a:avLst/>
          </a:prstGeom>
        </p:spPr>
        <p:txBody>
          <a:bodyPr vert="horz" lIns="92994" tIns="46497" rIns="92994" bIns="46497" rtlCol="0" anchor="b"/>
          <a:lstStyle>
            <a:lvl1pPr algn="r">
              <a:defRPr sz="1200"/>
            </a:lvl1pPr>
          </a:lstStyle>
          <a:p>
            <a:fld id="{C0232A40-8A21-4B77-9CF9-371E36A70CFA}" type="slidenum">
              <a:rPr lang="nl-BE" smtClean="0"/>
              <a:t>‹N°›</a:t>
            </a:fld>
            <a:endParaRPr lang="nl-BE"/>
          </a:p>
        </p:txBody>
      </p:sp>
    </p:spTree>
    <p:extLst>
      <p:ext uri="{BB962C8B-B14F-4D97-AF65-F5344CB8AC3E}">
        <p14:creationId xmlns:p14="http://schemas.microsoft.com/office/powerpoint/2010/main" val="359056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124141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410150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46709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1108525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393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204446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3836009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131431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59184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6D6A99-2EFE-4990-A99F-BC9643AA4DDF}"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411225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C6D6A99-2EFE-4990-A99F-BC9643AA4DDF}"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13318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C6D6A99-2EFE-4990-A99F-BC9643AA4DDF}" type="datetimeFigureOut">
              <a:rPr lang="fr-FR" smtClean="0"/>
              <a:t>07/11/2023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232507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C6D6A99-2EFE-4990-A99F-BC9643AA4DDF}" type="datetimeFigureOut">
              <a:rPr lang="fr-FR" smtClean="0"/>
              <a:t>07/11/2023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274060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D6A99-2EFE-4990-A99F-BC9643AA4DDF}" type="datetimeFigureOut">
              <a:rPr lang="fr-FR" smtClean="0"/>
              <a:t>07/11/2023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11556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C6D6A99-2EFE-4990-A99F-BC9643AA4DDF}"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220234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C6D6A99-2EFE-4990-A99F-BC9643AA4DDF}"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0C2C15-9962-4515-9B49-890E71BA4435}" type="slidenum">
              <a:rPr lang="fr-FR" smtClean="0"/>
              <a:t>‹N°›</a:t>
            </a:fld>
            <a:endParaRPr lang="fr-FR"/>
          </a:p>
        </p:txBody>
      </p:sp>
    </p:spTree>
    <p:extLst>
      <p:ext uri="{BB962C8B-B14F-4D97-AF65-F5344CB8AC3E}">
        <p14:creationId xmlns:p14="http://schemas.microsoft.com/office/powerpoint/2010/main" val="235872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6D6A99-2EFE-4990-A99F-BC9643AA4DDF}" type="datetimeFigureOut">
              <a:rPr lang="fr-FR" smtClean="0"/>
              <a:t>07/11/2023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00C2C15-9962-4515-9B49-890E71BA4435}" type="slidenum">
              <a:rPr lang="fr-FR" smtClean="0"/>
              <a:t>‹N°›</a:t>
            </a:fld>
            <a:endParaRPr lang="fr-FR"/>
          </a:p>
        </p:txBody>
      </p:sp>
    </p:spTree>
    <p:extLst>
      <p:ext uri="{BB962C8B-B14F-4D97-AF65-F5344CB8AC3E}">
        <p14:creationId xmlns:p14="http://schemas.microsoft.com/office/powerpoint/2010/main" val="108381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rancoise.vandeven@atibt.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9ADBD-FC8C-4009-8E50-0B358198F3F3}"/>
              </a:ext>
            </a:extLst>
          </p:cNvPr>
          <p:cNvSpPr>
            <a:spLocks noGrp="1"/>
          </p:cNvSpPr>
          <p:nvPr>
            <p:ph type="ctrTitle"/>
          </p:nvPr>
        </p:nvSpPr>
        <p:spPr>
          <a:xfrm>
            <a:off x="1608668" y="5095875"/>
            <a:ext cx="7766936" cy="1040936"/>
          </a:xfrm>
        </p:spPr>
        <p:txBody>
          <a:bodyPr>
            <a:normAutofit fontScale="90000"/>
          </a:bodyPr>
          <a:lstStyle/>
          <a:p>
            <a:pPr algn="ctr"/>
            <a:br>
              <a:rPr lang="fr-FR" sz="2000" dirty="0"/>
            </a:br>
            <a:r>
              <a:rPr lang="fr-FR" sz="1400" i="1" dirty="0">
                <a:solidFill>
                  <a:schemeClr val="tx1"/>
                </a:solidFill>
              </a:rPr>
              <a:t>Françoise VAN DE VEN, </a:t>
            </a:r>
            <a:br>
              <a:rPr lang="fr-FR" sz="1400" i="1" dirty="0">
                <a:solidFill>
                  <a:schemeClr val="tx1"/>
                </a:solidFill>
              </a:rPr>
            </a:br>
            <a:r>
              <a:rPr lang="fr-FR" sz="1400" i="1" dirty="0" err="1">
                <a:solidFill>
                  <a:schemeClr val="tx1"/>
                </a:solidFill>
              </a:rPr>
              <a:t>Chairlady</a:t>
            </a:r>
            <a:r>
              <a:rPr lang="fr-FR" sz="1400" i="1" dirty="0">
                <a:solidFill>
                  <a:schemeClr val="tx1"/>
                </a:solidFill>
              </a:rPr>
              <a:t> ATIBT – INTERNATIONAL TECHNICAL ASSOCIATION OF TROPICAL TIMBER</a:t>
            </a:r>
            <a:br>
              <a:rPr lang="fr-FR" sz="1400" i="1" dirty="0">
                <a:solidFill>
                  <a:schemeClr val="tx1"/>
                </a:solidFill>
              </a:rPr>
            </a:br>
            <a:r>
              <a:rPr lang="fr-FR" sz="1400" i="1" dirty="0">
                <a:solidFill>
                  <a:schemeClr val="tx1"/>
                </a:solidFill>
              </a:rPr>
              <a:t>www. atibt.org – </a:t>
            </a:r>
            <a:r>
              <a:rPr lang="fr-FR" sz="1400" i="1" dirty="0">
                <a:solidFill>
                  <a:schemeClr val="tx1"/>
                </a:solidFill>
                <a:hlinkClick r:id="rId2"/>
              </a:rPr>
              <a:t>francoise.vandeven@atibt.org</a:t>
            </a:r>
            <a:br>
              <a:rPr lang="fr-FR" sz="1400" i="1" dirty="0">
                <a:solidFill>
                  <a:schemeClr val="tx1"/>
                </a:solidFill>
              </a:rPr>
            </a:br>
            <a:endParaRPr lang="fr-FR" sz="1600" b="1" dirty="0">
              <a:solidFill>
                <a:srgbClr val="92D050"/>
              </a:solidFill>
            </a:endParaRPr>
          </a:p>
        </p:txBody>
      </p:sp>
      <p:sp>
        <p:nvSpPr>
          <p:cNvPr id="3" name="Sous-titre 2">
            <a:extLst>
              <a:ext uri="{FF2B5EF4-FFF2-40B4-BE49-F238E27FC236}">
                <a16:creationId xmlns:a16="http://schemas.microsoft.com/office/drawing/2014/main" id="{DEB23698-5FA6-4D9C-9140-B4438D187B8D}"/>
              </a:ext>
            </a:extLst>
          </p:cNvPr>
          <p:cNvSpPr>
            <a:spLocks noGrp="1"/>
          </p:cNvSpPr>
          <p:nvPr>
            <p:ph type="subTitle" idx="1"/>
          </p:nvPr>
        </p:nvSpPr>
        <p:spPr>
          <a:xfrm>
            <a:off x="1608668" y="1762125"/>
            <a:ext cx="7766936" cy="3038475"/>
          </a:xfrm>
        </p:spPr>
        <p:txBody>
          <a:bodyPr>
            <a:noAutofit/>
          </a:bodyPr>
          <a:lstStyle/>
          <a:p>
            <a:pPr algn="ctr"/>
            <a:endParaRPr lang="fr-FR" sz="2000" b="1" dirty="0">
              <a:solidFill>
                <a:srgbClr val="92D050"/>
              </a:solidFill>
            </a:endParaRPr>
          </a:p>
          <a:p>
            <a:pPr algn="ctr"/>
            <a:r>
              <a:rPr lang="fr-FR" sz="2000" b="1" dirty="0">
                <a:solidFill>
                  <a:schemeClr val="tx1"/>
                </a:solidFill>
              </a:rPr>
              <a:t>GLOBAL LEGAL AND SUSTAINABLE TIMBER FORUM 2023 – MACAU 22/3/2023</a:t>
            </a:r>
          </a:p>
          <a:p>
            <a:pPr algn="ctr"/>
            <a:r>
              <a:rPr lang="en-US" sz="2000" b="1" dirty="0">
                <a:solidFill>
                  <a:schemeClr val="tx1"/>
                </a:solidFill>
              </a:rPr>
              <a:t>Seminar on She Power in the sustainable development of Global Timber Industry</a:t>
            </a:r>
            <a:endParaRPr lang="fr-FR" sz="2000" b="1" dirty="0">
              <a:solidFill>
                <a:srgbClr val="92D050"/>
              </a:solidFill>
            </a:endParaRPr>
          </a:p>
          <a:p>
            <a:pPr algn="ctr"/>
            <a:r>
              <a:rPr lang="en-US" sz="2400" b="1" i="1" dirty="0">
                <a:solidFill>
                  <a:srgbClr val="92D050"/>
                </a:solidFill>
              </a:rPr>
              <a:t>She power to create a new future together</a:t>
            </a:r>
            <a:endParaRPr lang="fr-FR" sz="2000" b="1" dirty="0">
              <a:solidFill>
                <a:srgbClr val="92D050"/>
              </a:solidFill>
            </a:endParaRPr>
          </a:p>
          <a:p>
            <a:pPr algn="ctr"/>
            <a:endParaRPr lang="fr-FR" sz="2000" b="1" dirty="0">
              <a:solidFill>
                <a:srgbClr val="92D050"/>
              </a:solidFill>
            </a:endParaRPr>
          </a:p>
        </p:txBody>
      </p:sp>
      <p:pic>
        <p:nvPicPr>
          <p:cNvPr id="4" name="Image 3">
            <a:extLst>
              <a:ext uri="{FF2B5EF4-FFF2-40B4-BE49-F238E27FC236}">
                <a16:creationId xmlns:a16="http://schemas.microsoft.com/office/drawing/2014/main" id="{CCE80EC9-4C2A-4EDE-87AB-F0B3DF93E5C9}"/>
              </a:ext>
            </a:extLst>
          </p:cNvPr>
          <p:cNvPicPr>
            <a:picLocks noChangeAspect="1"/>
          </p:cNvPicPr>
          <p:nvPr/>
        </p:nvPicPr>
        <p:blipFill>
          <a:blip r:embed="rId3"/>
          <a:stretch>
            <a:fillRect/>
          </a:stretch>
        </p:blipFill>
        <p:spPr>
          <a:xfrm>
            <a:off x="9816602" y="4800600"/>
            <a:ext cx="1238250" cy="590550"/>
          </a:xfrm>
          <a:prstGeom prst="rect">
            <a:avLst/>
          </a:prstGeom>
        </p:spPr>
      </p:pic>
    </p:spTree>
    <p:extLst>
      <p:ext uri="{BB962C8B-B14F-4D97-AF65-F5344CB8AC3E}">
        <p14:creationId xmlns:p14="http://schemas.microsoft.com/office/powerpoint/2010/main" val="116997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B2619-CF24-41DF-8C77-01587AF9F2C0}"/>
              </a:ext>
            </a:extLst>
          </p:cNvPr>
          <p:cNvSpPr>
            <a:spLocks noGrp="1"/>
          </p:cNvSpPr>
          <p:nvPr>
            <p:ph type="title"/>
          </p:nvPr>
        </p:nvSpPr>
        <p:spPr/>
        <p:txBody>
          <a:bodyPr>
            <a:normAutofit/>
          </a:bodyPr>
          <a:lstStyle/>
          <a:p>
            <a:pPr algn="ctr">
              <a:spcBef>
                <a:spcPts val="1000"/>
              </a:spcBef>
              <a:buClr>
                <a:srgbClr val="90C226"/>
              </a:buClr>
              <a:buSzPct val="80000"/>
              <a:defRPr/>
            </a:pPr>
            <a:br>
              <a:rPr lang="fr-FR" sz="3600" dirty="0"/>
            </a:br>
            <a:endParaRPr lang="fr-FR" dirty="0"/>
          </a:p>
        </p:txBody>
      </p:sp>
      <p:pic>
        <p:nvPicPr>
          <p:cNvPr id="5" name="Espace réservé du contenu 4">
            <a:extLst>
              <a:ext uri="{FF2B5EF4-FFF2-40B4-BE49-F238E27FC236}">
                <a16:creationId xmlns:a16="http://schemas.microsoft.com/office/drawing/2014/main" id="{54892DC5-C29E-EB97-5C2A-5468C7B8B7B4}"/>
              </a:ext>
            </a:extLst>
          </p:cNvPr>
          <p:cNvPicPr>
            <a:picLocks noGrp="1" noChangeAspect="1"/>
          </p:cNvPicPr>
          <p:nvPr>
            <p:ph idx="1"/>
          </p:nvPr>
        </p:nvPicPr>
        <p:blipFill>
          <a:blip r:embed="rId2"/>
          <a:stretch>
            <a:fillRect/>
          </a:stretch>
        </p:blipFill>
        <p:spPr>
          <a:xfrm>
            <a:off x="5343480" y="1267436"/>
            <a:ext cx="4251381" cy="4381524"/>
          </a:xfrm>
          <a:prstGeom prst="rect">
            <a:avLst/>
          </a:prstGeom>
        </p:spPr>
      </p:pic>
      <p:sp>
        <p:nvSpPr>
          <p:cNvPr id="6" name="Espace réservé du texte 5">
            <a:extLst>
              <a:ext uri="{FF2B5EF4-FFF2-40B4-BE49-F238E27FC236}">
                <a16:creationId xmlns:a16="http://schemas.microsoft.com/office/drawing/2014/main" id="{FF97EFC7-15CB-0ED5-449F-589080CCA711}"/>
              </a:ext>
            </a:extLst>
          </p:cNvPr>
          <p:cNvSpPr>
            <a:spLocks noGrp="1"/>
          </p:cNvSpPr>
          <p:nvPr>
            <p:ph type="body" sz="half" idx="2"/>
          </p:nvPr>
        </p:nvSpPr>
        <p:spPr/>
        <p:txBody>
          <a:bodyPr>
            <a:normAutofit/>
          </a:bodyPr>
          <a:lstStyle/>
          <a:p>
            <a:r>
              <a:rPr lang="fr-FR" sz="2000" b="1" i="1" dirty="0">
                <a:solidFill>
                  <a:schemeClr val="accent2"/>
                </a:solidFill>
              </a:rPr>
              <a:t>« If </a:t>
            </a:r>
            <a:r>
              <a:rPr lang="fr-FR" sz="2000" b="1" i="1" dirty="0" err="1">
                <a:solidFill>
                  <a:schemeClr val="accent2"/>
                </a:solidFill>
              </a:rPr>
              <a:t>women</a:t>
            </a:r>
            <a:r>
              <a:rPr lang="fr-FR" sz="2000" b="1" i="1" dirty="0">
                <a:solidFill>
                  <a:schemeClr val="accent2"/>
                </a:solidFill>
              </a:rPr>
              <a:t> gave up, the world </a:t>
            </a:r>
            <a:r>
              <a:rPr lang="fr-FR" sz="2000" b="1" i="1" dirty="0" err="1">
                <a:solidFill>
                  <a:schemeClr val="accent2"/>
                </a:solidFill>
              </a:rPr>
              <a:t>would</a:t>
            </a:r>
            <a:r>
              <a:rPr lang="fr-FR" sz="2000" b="1" i="1" dirty="0">
                <a:solidFill>
                  <a:schemeClr val="accent2"/>
                </a:solidFill>
              </a:rPr>
              <a:t> </a:t>
            </a:r>
            <a:r>
              <a:rPr lang="fr-FR" sz="2000" b="1" i="1" dirty="0" err="1">
                <a:solidFill>
                  <a:schemeClr val="accent2"/>
                </a:solidFill>
              </a:rPr>
              <a:t>fall</a:t>
            </a:r>
            <a:r>
              <a:rPr lang="fr-FR" sz="2000" b="1" i="1" dirty="0">
                <a:solidFill>
                  <a:schemeClr val="accent2"/>
                </a:solidFill>
              </a:rPr>
              <a:t> </a:t>
            </a:r>
            <a:r>
              <a:rPr lang="fr-FR" sz="2000" b="1" i="1" dirty="0" err="1">
                <a:solidFill>
                  <a:schemeClr val="accent2"/>
                </a:solidFill>
              </a:rPr>
              <a:t>apart</a:t>
            </a:r>
            <a:r>
              <a:rPr lang="fr-FR" sz="2000" b="1" i="1" dirty="0">
                <a:solidFill>
                  <a:schemeClr val="accent2"/>
                </a:solidFill>
              </a:rPr>
              <a:t> »</a:t>
            </a:r>
          </a:p>
          <a:p>
            <a:endParaRPr lang="fr-FR" sz="2000" b="1" i="1" dirty="0">
              <a:solidFill>
                <a:schemeClr val="accent2"/>
              </a:solidFill>
            </a:endParaRPr>
          </a:p>
          <a:p>
            <a:r>
              <a:rPr lang="fr-FR" sz="2000" b="1" i="1" dirty="0">
                <a:solidFill>
                  <a:schemeClr val="accent2"/>
                </a:solidFill>
              </a:rPr>
              <a:t>African </a:t>
            </a:r>
            <a:r>
              <a:rPr lang="fr-FR" sz="2000" b="1" i="1" dirty="0" err="1">
                <a:solidFill>
                  <a:schemeClr val="accent2"/>
                </a:solidFill>
              </a:rPr>
              <a:t>Proverb</a:t>
            </a:r>
            <a:endParaRPr lang="fr-FR" sz="2000" b="1" i="1" dirty="0">
              <a:solidFill>
                <a:schemeClr val="accent2"/>
              </a:solidFill>
            </a:endParaRPr>
          </a:p>
          <a:p>
            <a:endParaRPr lang="fr-FR" sz="2000" b="1" i="1" dirty="0">
              <a:solidFill>
                <a:schemeClr val="accent2"/>
              </a:solidFill>
            </a:endParaRPr>
          </a:p>
          <a:p>
            <a:r>
              <a:rPr lang="fr-FR" sz="2000" b="1" i="1" dirty="0">
                <a:solidFill>
                  <a:schemeClr val="accent2"/>
                </a:solidFill>
              </a:rPr>
              <a:t>Let us </a:t>
            </a:r>
            <a:r>
              <a:rPr lang="fr-FR" sz="2000" b="1" i="1" dirty="0" err="1">
                <a:solidFill>
                  <a:schemeClr val="accent2"/>
                </a:solidFill>
              </a:rPr>
              <a:t>never</a:t>
            </a:r>
            <a:r>
              <a:rPr lang="fr-FR" sz="2000" b="1" i="1" dirty="0">
                <a:solidFill>
                  <a:schemeClr val="accent2"/>
                </a:solidFill>
              </a:rPr>
              <a:t> </a:t>
            </a:r>
            <a:r>
              <a:rPr lang="fr-FR" sz="2000" b="1" i="1" dirty="0" err="1">
                <a:solidFill>
                  <a:schemeClr val="accent2"/>
                </a:solidFill>
              </a:rPr>
              <a:t>forget</a:t>
            </a:r>
            <a:r>
              <a:rPr lang="fr-FR" sz="2000" b="1" i="1" dirty="0">
                <a:solidFill>
                  <a:schemeClr val="accent2"/>
                </a:solidFill>
              </a:rPr>
              <a:t> </a:t>
            </a:r>
            <a:r>
              <a:rPr lang="fr-FR" sz="2000" b="1" i="1" dirty="0" err="1">
                <a:solidFill>
                  <a:schemeClr val="accent2"/>
                </a:solidFill>
              </a:rPr>
              <a:t>that</a:t>
            </a:r>
            <a:r>
              <a:rPr lang="fr-FR" sz="2000" b="1" i="1" dirty="0">
                <a:solidFill>
                  <a:schemeClr val="accent2"/>
                </a:solidFill>
              </a:rPr>
              <a:t> ….</a:t>
            </a:r>
          </a:p>
        </p:txBody>
      </p:sp>
      <p:pic>
        <p:nvPicPr>
          <p:cNvPr id="4" name="Image 3">
            <a:extLst>
              <a:ext uri="{FF2B5EF4-FFF2-40B4-BE49-F238E27FC236}">
                <a16:creationId xmlns:a16="http://schemas.microsoft.com/office/drawing/2014/main" id="{2D081F60-2A92-4109-ACE1-0EA5CBC2BA1D}"/>
              </a:ext>
            </a:extLst>
          </p:cNvPr>
          <p:cNvPicPr>
            <a:picLocks noChangeAspect="1"/>
          </p:cNvPicPr>
          <p:nvPr/>
        </p:nvPicPr>
        <p:blipFill>
          <a:blip r:embed="rId3"/>
          <a:stretch>
            <a:fillRect/>
          </a:stretch>
        </p:blipFill>
        <p:spPr>
          <a:xfrm>
            <a:off x="9816602" y="4800600"/>
            <a:ext cx="1238250" cy="590550"/>
          </a:xfrm>
          <a:prstGeom prst="rect">
            <a:avLst/>
          </a:prstGeom>
        </p:spPr>
      </p:pic>
    </p:spTree>
    <p:extLst>
      <p:ext uri="{BB962C8B-B14F-4D97-AF65-F5344CB8AC3E}">
        <p14:creationId xmlns:p14="http://schemas.microsoft.com/office/powerpoint/2010/main" val="295821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B2619-CF24-41DF-8C77-01587AF9F2C0}"/>
              </a:ext>
            </a:extLst>
          </p:cNvPr>
          <p:cNvSpPr>
            <a:spLocks noGrp="1"/>
          </p:cNvSpPr>
          <p:nvPr>
            <p:ph type="title"/>
          </p:nvPr>
        </p:nvSpPr>
        <p:spPr>
          <a:xfrm>
            <a:off x="1168924" y="1036319"/>
            <a:ext cx="7513163" cy="839615"/>
          </a:xfrm>
        </p:spPr>
        <p:txBody>
          <a:bodyPr>
            <a:normAutofit/>
          </a:bodyPr>
          <a:lstStyle/>
          <a:p>
            <a:pPr algn="ctr">
              <a:spcBef>
                <a:spcPts val="1000"/>
              </a:spcBef>
              <a:buClr>
                <a:srgbClr val="90C226"/>
              </a:buClr>
              <a:buSzPct val="80000"/>
              <a:defRPr/>
            </a:pPr>
            <a:r>
              <a:rPr lang="en-US" sz="3600" dirty="0"/>
              <a:t>My career</a:t>
            </a:r>
            <a:endParaRPr lang="en-US" dirty="0"/>
          </a:p>
        </p:txBody>
      </p:sp>
      <p:sp>
        <p:nvSpPr>
          <p:cNvPr id="8" name="Espace réservé du contenu 7">
            <a:extLst>
              <a:ext uri="{FF2B5EF4-FFF2-40B4-BE49-F238E27FC236}">
                <a16:creationId xmlns:a16="http://schemas.microsoft.com/office/drawing/2014/main" id="{11AE66A7-4E32-5B5E-87DD-316A45B70B7D}"/>
              </a:ext>
            </a:extLst>
          </p:cNvPr>
          <p:cNvSpPr>
            <a:spLocks noGrp="1"/>
          </p:cNvSpPr>
          <p:nvPr>
            <p:ph idx="1"/>
          </p:nvPr>
        </p:nvSpPr>
        <p:spPr/>
        <p:txBody>
          <a:bodyPr>
            <a:normAutofit/>
          </a:bodyPr>
          <a:lstStyle/>
          <a:p>
            <a:pPr marL="0" indent="0">
              <a:buNone/>
            </a:pPr>
            <a:endParaRPr lang="en" dirty="0">
              <a:latin typeface="Calibri" panose="020F0502020204030204" pitchFamily="34" charset="0"/>
              <a:ea typeface="Calibri" panose="020F0502020204030204" pitchFamily="34" charset="0"/>
              <a:cs typeface="Times New Roman" panose="02020603050405020304" pitchFamily="18" charset="0"/>
            </a:endParaRPr>
          </a:p>
          <a:p>
            <a:r>
              <a:rPr lang="en" dirty="0">
                <a:latin typeface="Calibri" panose="020F0502020204030204" pitchFamily="34" charset="0"/>
                <a:ea typeface="Calibri" panose="020F0502020204030204" pitchFamily="34" charset="0"/>
                <a:cs typeface="Times New Roman" panose="02020603050405020304" pitchFamily="18" charset="0"/>
              </a:rPr>
              <a:t>Active in timber sector since 1979 till 1997 in Belgium (</a:t>
            </a:r>
            <a:r>
              <a:rPr lang="en" b="1" i="1" dirty="0">
                <a:latin typeface="Calibri" panose="020F0502020204030204" pitchFamily="34" charset="0"/>
                <a:ea typeface="Calibri" panose="020F0502020204030204" pitchFamily="34" charset="0"/>
                <a:cs typeface="Times New Roman" panose="02020603050405020304" pitchFamily="18" charset="0"/>
              </a:rPr>
              <a:t>VAN HUFFEL NV and KREGWOOD</a:t>
            </a:r>
            <a:r>
              <a:rPr lang="en" dirty="0">
                <a:latin typeface="Calibri" panose="020F0502020204030204" pitchFamily="34" charset="0"/>
                <a:ea typeface="Calibri" panose="020F0502020204030204" pitchFamily="34" charset="0"/>
                <a:cs typeface="Times New Roman" panose="02020603050405020304" pitchFamily="18" charset="0"/>
              </a:rPr>
              <a:t>)</a:t>
            </a:r>
          </a:p>
          <a:p>
            <a:r>
              <a:rPr lang="en" dirty="0">
                <a:latin typeface="Calibri" panose="020F0502020204030204" pitchFamily="34" charset="0"/>
                <a:ea typeface="Calibri" panose="020F0502020204030204" pitchFamily="34" charset="0"/>
                <a:cs typeface="Times New Roman" panose="02020603050405020304" pitchFamily="18" charset="0"/>
              </a:rPr>
              <a:t>From 1997 till 2005 management of timber companies in Democratic Republic of Congo (</a:t>
            </a:r>
            <a:r>
              <a:rPr lang="en" b="1" i="1" dirty="0">
                <a:latin typeface="Calibri" panose="020F0502020204030204" pitchFamily="34" charset="0"/>
                <a:ea typeface="Calibri" panose="020F0502020204030204" pitchFamily="34" charset="0"/>
                <a:cs typeface="Times New Roman" panose="02020603050405020304" pitchFamily="18" charset="0"/>
              </a:rPr>
              <a:t>SOKINEX and SAFBOIS</a:t>
            </a:r>
            <a:r>
              <a:rPr lang="en" dirty="0">
                <a:latin typeface="Calibri" panose="020F0502020204030204" pitchFamily="34" charset="0"/>
                <a:ea typeface="Calibri" panose="020F0502020204030204" pitchFamily="34" charset="0"/>
                <a:cs typeface="Times New Roman" panose="02020603050405020304" pitchFamily="18" charset="0"/>
              </a:rPr>
              <a:t>)</a:t>
            </a:r>
          </a:p>
          <a:p>
            <a:r>
              <a:rPr lang="en" dirty="0">
                <a:latin typeface="Calibri" panose="020F0502020204030204" pitchFamily="34" charset="0"/>
                <a:ea typeface="Calibri" panose="020F0502020204030204" pitchFamily="34" charset="0"/>
                <a:cs typeface="Times New Roman" panose="02020603050405020304" pitchFamily="18" charset="0"/>
              </a:rPr>
              <a:t>From 2005 till 2015 Secretary General of </a:t>
            </a:r>
            <a:r>
              <a:rPr lang="en" b="1" i="1" dirty="0">
                <a:latin typeface="Calibri" panose="020F0502020204030204" pitchFamily="34" charset="0"/>
                <a:ea typeface="Calibri" panose="020F0502020204030204" pitchFamily="34" charset="0"/>
                <a:cs typeface="Times New Roman" panose="02020603050405020304" pitchFamily="18" charset="0"/>
              </a:rPr>
              <a:t>FIB</a:t>
            </a:r>
            <a:r>
              <a:rPr lang="en" dirty="0">
                <a:latin typeface="Calibri" panose="020F0502020204030204" pitchFamily="34" charset="0"/>
                <a:ea typeface="Calibri" panose="020F0502020204030204" pitchFamily="34" charset="0"/>
                <a:cs typeface="Times New Roman" panose="02020603050405020304" pitchFamily="18" charset="0"/>
              </a:rPr>
              <a:t> – National Federation of the timber sector in Democratic Republic of Congo</a:t>
            </a:r>
          </a:p>
          <a:p>
            <a:r>
              <a:rPr lang="en" dirty="0">
                <a:latin typeface="Calibri" panose="020F0502020204030204" pitchFamily="34" charset="0"/>
                <a:ea typeface="Calibri" panose="020F0502020204030204" pitchFamily="34" charset="0"/>
                <a:cs typeface="Times New Roman" panose="02020603050405020304" pitchFamily="18" charset="0"/>
              </a:rPr>
              <a:t>From 2015 to 2021 – Secretary General of </a:t>
            </a:r>
            <a:r>
              <a:rPr lang="en" b="1" i="1" dirty="0">
                <a:latin typeface="Calibri" panose="020F0502020204030204" pitchFamily="34" charset="0"/>
                <a:ea typeface="Calibri" panose="020F0502020204030204" pitchFamily="34" charset="0"/>
                <a:cs typeface="Times New Roman" panose="02020603050405020304" pitchFamily="18" charset="0"/>
              </a:rPr>
              <a:t>UFIGA</a:t>
            </a:r>
            <a:r>
              <a:rPr lang="en" dirty="0">
                <a:latin typeface="Calibri" panose="020F0502020204030204" pitchFamily="34" charset="0"/>
                <a:ea typeface="Calibri" panose="020F0502020204030204" pitchFamily="34" charset="0"/>
                <a:cs typeface="Times New Roman" panose="02020603050405020304" pitchFamily="18" charset="0"/>
              </a:rPr>
              <a:t>, National Federation of the timber sector in Gabon </a:t>
            </a:r>
          </a:p>
          <a:p>
            <a:r>
              <a:rPr lang="en" dirty="0">
                <a:latin typeface="Calibri" panose="020F0502020204030204" pitchFamily="34" charset="0"/>
                <a:ea typeface="Calibri" panose="020F0502020204030204" pitchFamily="34" charset="0"/>
                <a:cs typeface="Times New Roman" panose="02020603050405020304" pitchFamily="18" charset="0"/>
              </a:rPr>
              <a:t>E</a:t>
            </a:r>
            <a:r>
              <a:rPr lang="en" sz="1800" dirty="0">
                <a:effectLst/>
                <a:latin typeface="Calibri" panose="020F0502020204030204" pitchFamily="34" charset="0"/>
                <a:ea typeface="Calibri" panose="020F0502020204030204" pitchFamily="34" charset="0"/>
                <a:cs typeface="Times New Roman" panose="02020603050405020304" pitchFamily="18" charset="0"/>
              </a:rPr>
              <a:t>lected on 28 January 2022 as President of </a:t>
            </a:r>
            <a:r>
              <a:rPr lang="en" sz="1800" b="1" i="1" dirty="0">
                <a:effectLst/>
                <a:latin typeface="Calibri" panose="020F0502020204030204" pitchFamily="34" charset="0"/>
                <a:ea typeface="Calibri" panose="020F0502020204030204" pitchFamily="34" charset="0"/>
                <a:cs typeface="Times New Roman" panose="02020603050405020304" pitchFamily="18" charset="0"/>
              </a:rPr>
              <a:t>ATIBT – INTERNATIONAL TECHNICAL ASSOCIATION OF TROPICAL TIMBER</a:t>
            </a:r>
            <a:r>
              <a:rPr lang="en"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dirty="0"/>
          </a:p>
        </p:txBody>
      </p:sp>
      <p:pic>
        <p:nvPicPr>
          <p:cNvPr id="4" name="Image 3">
            <a:extLst>
              <a:ext uri="{FF2B5EF4-FFF2-40B4-BE49-F238E27FC236}">
                <a16:creationId xmlns:a16="http://schemas.microsoft.com/office/drawing/2014/main" id="{2D081F60-2A92-4109-ACE1-0EA5CBC2BA1D}"/>
              </a:ext>
            </a:extLst>
          </p:cNvPr>
          <p:cNvPicPr>
            <a:picLocks noChangeAspect="1"/>
          </p:cNvPicPr>
          <p:nvPr/>
        </p:nvPicPr>
        <p:blipFill>
          <a:blip r:embed="rId2"/>
          <a:stretch>
            <a:fillRect/>
          </a:stretch>
        </p:blipFill>
        <p:spPr>
          <a:xfrm>
            <a:off x="9816602" y="4800600"/>
            <a:ext cx="1238250" cy="590550"/>
          </a:xfrm>
          <a:prstGeom prst="rect">
            <a:avLst/>
          </a:prstGeom>
        </p:spPr>
      </p:pic>
    </p:spTree>
    <p:extLst>
      <p:ext uri="{BB962C8B-B14F-4D97-AF65-F5344CB8AC3E}">
        <p14:creationId xmlns:p14="http://schemas.microsoft.com/office/powerpoint/2010/main" val="23210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B2619-CF24-41DF-8C77-01587AF9F2C0}"/>
              </a:ext>
            </a:extLst>
          </p:cNvPr>
          <p:cNvSpPr>
            <a:spLocks noGrp="1"/>
          </p:cNvSpPr>
          <p:nvPr>
            <p:ph type="title"/>
          </p:nvPr>
        </p:nvSpPr>
        <p:spPr>
          <a:xfrm>
            <a:off x="677334" y="944880"/>
            <a:ext cx="8596668" cy="904240"/>
          </a:xfrm>
        </p:spPr>
        <p:txBody>
          <a:bodyPr>
            <a:normAutofit fontScale="90000"/>
          </a:bodyPr>
          <a:lstStyle/>
          <a:p>
            <a:pPr algn="ctr">
              <a:spcBef>
                <a:spcPts val="1000"/>
              </a:spcBef>
              <a:buClr>
                <a:srgbClr val="90C226"/>
              </a:buClr>
              <a:buSzPct val="80000"/>
              <a:defRPr/>
            </a:pPr>
            <a:r>
              <a:rPr lang="fr-FR" dirty="0" err="1"/>
              <a:t>Today’s</a:t>
            </a:r>
            <a:r>
              <a:rPr lang="fr-FR" dirty="0"/>
              <a:t> </a:t>
            </a:r>
            <a:r>
              <a:rPr lang="fr-FR" dirty="0" err="1"/>
              <a:t>timber</a:t>
            </a:r>
            <a:r>
              <a:rPr lang="fr-FR" dirty="0"/>
              <a:t> </a:t>
            </a:r>
            <a:r>
              <a:rPr lang="fr-FR" dirty="0" err="1"/>
              <a:t>sector</a:t>
            </a:r>
            <a:br>
              <a:rPr lang="fr-FR" sz="3600" dirty="0"/>
            </a:br>
            <a:endParaRPr lang="fr-FR" dirty="0"/>
          </a:p>
        </p:txBody>
      </p:sp>
      <p:sp>
        <p:nvSpPr>
          <p:cNvPr id="3" name="Espace réservé du contenu 2">
            <a:extLst>
              <a:ext uri="{FF2B5EF4-FFF2-40B4-BE49-F238E27FC236}">
                <a16:creationId xmlns:a16="http://schemas.microsoft.com/office/drawing/2014/main" id="{014FFEEE-7B35-48D7-BD3C-52A6E99C785C}"/>
              </a:ext>
            </a:extLst>
          </p:cNvPr>
          <p:cNvSpPr>
            <a:spLocks noGrp="1"/>
          </p:cNvSpPr>
          <p:nvPr>
            <p:ph idx="1"/>
          </p:nvPr>
        </p:nvSpPr>
        <p:spPr>
          <a:xfrm>
            <a:off x="677334" y="1757680"/>
            <a:ext cx="8596668" cy="4490720"/>
          </a:xfrm>
        </p:spPr>
        <p:txBody>
          <a:bodyPr>
            <a:normAutofit/>
          </a:bodyPr>
          <a:lstStyle/>
          <a:p>
            <a:pPr>
              <a:buFont typeface="Wingdings" panose="05000000000000000000" pitchFamily="2" charset="2"/>
              <a:buChar char="Ø"/>
            </a:pPr>
            <a:r>
              <a:rPr lang="en-US" dirty="0">
                <a:solidFill>
                  <a:schemeClr val="tx1"/>
                </a:solidFill>
              </a:rPr>
              <a:t>Wood is an extraordinary raw material, especially tropical wood, incredible colors and textures</a:t>
            </a:r>
          </a:p>
          <a:p>
            <a:pPr>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r>
              <a:rPr lang="en-US" dirty="0">
                <a:solidFill>
                  <a:schemeClr val="tx1"/>
                </a:solidFill>
              </a:rPr>
              <a:t>Being a renewable natural resource with the capacity to store carbon and thus contribute to the fight against global warming</a:t>
            </a:r>
          </a:p>
          <a:p>
            <a:pPr>
              <a:buFont typeface="Wingdings" panose="05000000000000000000" pitchFamily="2" charset="2"/>
              <a:buChar char="Ø"/>
            </a:pPr>
            <a:r>
              <a:rPr lang="en-US" dirty="0">
                <a:solidFill>
                  <a:schemeClr val="tx1"/>
                </a:solidFill>
              </a:rPr>
              <a:t>
Exploiting the forest has changed a lot in the last few decades and now involves requirements/obligations on </a:t>
            </a:r>
            <a:r>
              <a:rPr lang="en-US" b="1" i="1" dirty="0">
                <a:solidFill>
                  <a:schemeClr val="tx1"/>
                </a:solidFill>
              </a:rPr>
              <a:t>sustainable management, reduced-impact logging, </a:t>
            </a:r>
            <a:r>
              <a:rPr lang="en-US" b="1" i="1" dirty="0" err="1">
                <a:solidFill>
                  <a:schemeClr val="tx1"/>
                </a:solidFill>
              </a:rPr>
              <a:t>traceabality,environmental</a:t>
            </a:r>
            <a:r>
              <a:rPr lang="en-US" b="1" i="1" dirty="0">
                <a:solidFill>
                  <a:schemeClr val="tx1"/>
                </a:solidFill>
              </a:rPr>
              <a:t> requirements, internal and external social responsibility, rural development projects with local communities, wildlife management and anti-poaching,</a:t>
            </a:r>
            <a:r>
              <a:rPr lang="en-US" dirty="0">
                <a:solidFill>
                  <a:schemeClr val="tx1"/>
                </a:solidFill>
              </a:rPr>
              <a:t> </a:t>
            </a:r>
            <a:r>
              <a:rPr lang="en-US" b="1" i="1" dirty="0">
                <a:solidFill>
                  <a:srgbClr val="00B050"/>
                </a:solidFill>
              </a:rPr>
              <a:t>all this in order to ensure the sustainability of the resource for future generations</a:t>
            </a:r>
            <a:endParaRPr lang="en-US" sz="1800" b="1" i="1" dirty="0">
              <a:solidFill>
                <a:srgbClr val="00B050"/>
              </a:solidFill>
            </a:endParaRPr>
          </a:p>
        </p:txBody>
      </p:sp>
      <p:pic>
        <p:nvPicPr>
          <p:cNvPr id="4" name="Image 3">
            <a:extLst>
              <a:ext uri="{FF2B5EF4-FFF2-40B4-BE49-F238E27FC236}">
                <a16:creationId xmlns:a16="http://schemas.microsoft.com/office/drawing/2014/main" id="{2D081F60-2A92-4109-ACE1-0EA5CBC2BA1D}"/>
              </a:ext>
            </a:extLst>
          </p:cNvPr>
          <p:cNvPicPr>
            <a:picLocks noChangeAspect="1"/>
          </p:cNvPicPr>
          <p:nvPr/>
        </p:nvPicPr>
        <p:blipFill>
          <a:blip r:embed="rId2"/>
          <a:stretch>
            <a:fillRect/>
          </a:stretch>
        </p:blipFill>
        <p:spPr>
          <a:xfrm>
            <a:off x="9816602" y="4800600"/>
            <a:ext cx="1238250" cy="590550"/>
          </a:xfrm>
          <a:prstGeom prst="rect">
            <a:avLst/>
          </a:prstGeom>
        </p:spPr>
      </p:pic>
    </p:spTree>
    <p:extLst>
      <p:ext uri="{BB962C8B-B14F-4D97-AF65-F5344CB8AC3E}">
        <p14:creationId xmlns:p14="http://schemas.microsoft.com/office/powerpoint/2010/main" val="131482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B2619-CF24-41DF-8C77-01587AF9F2C0}"/>
              </a:ext>
            </a:extLst>
          </p:cNvPr>
          <p:cNvSpPr>
            <a:spLocks noGrp="1"/>
          </p:cNvSpPr>
          <p:nvPr>
            <p:ph type="title"/>
          </p:nvPr>
        </p:nvSpPr>
        <p:spPr>
          <a:xfrm>
            <a:off x="677334" y="609600"/>
            <a:ext cx="8596668" cy="627529"/>
          </a:xfrm>
        </p:spPr>
        <p:txBody>
          <a:bodyPr>
            <a:normAutofit fontScale="90000"/>
          </a:bodyPr>
          <a:lstStyle/>
          <a:p>
            <a:pPr algn="ctr">
              <a:spcBef>
                <a:spcPts val="1000"/>
              </a:spcBef>
              <a:buClr>
                <a:srgbClr val="90C226"/>
              </a:buClr>
              <a:buSzPct val="80000"/>
              <a:defRPr/>
            </a:pPr>
            <a:r>
              <a:rPr lang="en-US" sz="3100" dirty="0"/>
              <a:t>What role can women play in today’s timber sector</a:t>
            </a:r>
            <a:br>
              <a:rPr lang="fr-FR" sz="3600" dirty="0"/>
            </a:br>
            <a:endParaRPr lang="fr-FR" dirty="0"/>
          </a:p>
        </p:txBody>
      </p:sp>
      <p:sp>
        <p:nvSpPr>
          <p:cNvPr id="3" name="Espace réservé du contenu 2">
            <a:extLst>
              <a:ext uri="{FF2B5EF4-FFF2-40B4-BE49-F238E27FC236}">
                <a16:creationId xmlns:a16="http://schemas.microsoft.com/office/drawing/2014/main" id="{014FFEEE-7B35-48D7-BD3C-52A6E99C785C}"/>
              </a:ext>
            </a:extLst>
          </p:cNvPr>
          <p:cNvSpPr>
            <a:spLocks noGrp="1"/>
          </p:cNvSpPr>
          <p:nvPr>
            <p:ph idx="1"/>
          </p:nvPr>
        </p:nvSpPr>
        <p:spPr>
          <a:xfrm>
            <a:off x="677334" y="1362635"/>
            <a:ext cx="8596668" cy="4885765"/>
          </a:xfrm>
        </p:spPr>
        <p:txBody>
          <a:bodyPr>
            <a:normAutofit/>
          </a:bodyPr>
          <a:lstStyle/>
          <a:p>
            <a:pPr marL="0" indent="0">
              <a:buNone/>
            </a:pPr>
            <a:r>
              <a:rPr lang="en-US" sz="2000" b="1" i="1" dirty="0">
                <a:solidFill>
                  <a:schemeClr val="tx1"/>
                </a:solidFill>
              </a:rPr>
              <a:t>Women by nature</a:t>
            </a:r>
            <a:r>
              <a:rPr lang="en-US" sz="2000" b="1" i="1">
                <a:solidFill>
                  <a:schemeClr val="tx1"/>
                </a:solidFill>
              </a:rPr>
              <a:t>: </a:t>
            </a:r>
          </a:p>
          <a:p>
            <a:pPr marL="0" indent="0">
              <a:buNone/>
            </a:pPr>
            <a:endParaRPr lang="en-US" sz="2000" b="1" i="1" dirty="0">
              <a:solidFill>
                <a:schemeClr val="tx1"/>
              </a:solidFill>
            </a:endParaRPr>
          </a:p>
          <a:p>
            <a:pPr>
              <a:buFont typeface="Wingdings" panose="05000000000000000000" pitchFamily="2" charset="2"/>
              <a:buChar char="Ø"/>
            </a:pPr>
            <a:r>
              <a:rPr lang="en-US" dirty="0">
                <a:solidFill>
                  <a:schemeClr val="tx1"/>
                </a:solidFill>
              </a:rPr>
              <a:t>as tropical wood is not only highly valued for its durability, but also very decorative, a </a:t>
            </a:r>
            <a:r>
              <a:rPr lang="en-US" b="1" dirty="0">
                <a:solidFill>
                  <a:schemeClr val="tx1"/>
                </a:solidFill>
              </a:rPr>
              <a:t>woman's sense of color and harmony </a:t>
            </a:r>
            <a:r>
              <a:rPr lang="en-US" dirty="0">
                <a:solidFill>
                  <a:schemeClr val="tx1"/>
                </a:solidFill>
              </a:rPr>
              <a:t>is a real asset in the design of furniture, infrastructure, interior decoration
can easily</a:t>
            </a:r>
            <a:r>
              <a:rPr lang="en-US" b="1" dirty="0">
                <a:solidFill>
                  <a:schemeClr val="tx1"/>
                </a:solidFill>
              </a:rPr>
              <a:t> understand and appreciate human beings, feel concerns and needs</a:t>
            </a:r>
            <a:r>
              <a:rPr lang="en-US" dirty="0">
                <a:solidFill>
                  <a:schemeClr val="tx1"/>
                </a:solidFill>
              </a:rPr>
              <a:t>. The management of internal (staff) and external (local communities) social aspects require a special attention
are very important in </a:t>
            </a:r>
            <a:r>
              <a:rPr lang="en-US" b="1" dirty="0">
                <a:solidFill>
                  <a:schemeClr val="tx1"/>
                </a:solidFill>
              </a:rPr>
              <a:t>creating a respectful environment </a:t>
            </a:r>
            <a:r>
              <a:rPr lang="en-US" dirty="0">
                <a:solidFill>
                  <a:schemeClr val="tx1"/>
                </a:solidFill>
              </a:rPr>
              <a:t>quality which is also very developed in the genes of women. Are we not in our daily occupations responsible for a large part of our households, families, homes in this context?</a:t>
            </a:r>
          </a:p>
          <a:p>
            <a:pPr marL="0" indent="0">
              <a:buNone/>
            </a:pPr>
            <a:endParaRPr lang="en-US" b="1" i="1" dirty="0">
              <a:solidFill>
                <a:srgbClr val="00B050"/>
              </a:solidFill>
            </a:endParaRPr>
          </a:p>
        </p:txBody>
      </p:sp>
      <p:pic>
        <p:nvPicPr>
          <p:cNvPr id="4" name="Image 3">
            <a:extLst>
              <a:ext uri="{FF2B5EF4-FFF2-40B4-BE49-F238E27FC236}">
                <a16:creationId xmlns:a16="http://schemas.microsoft.com/office/drawing/2014/main" id="{2D081F60-2A92-4109-ACE1-0EA5CBC2BA1D}"/>
              </a:ext>
            </a:extLst>
          </p:cNvPr>
          <p:cNvPicPr>
            <a:picLocks noChangeAspect="1"/>
          </p:cNvPicPr>
          <p:nvPr/>
        </p:nvPicPr>
        <p:blipFill>
          <a:blip r:embed="rId2"/>
          <a:stretch>
            <a:fillRect/>
          </a:stretch>
        </p:blipFill>
        <p:spPr>
          <a:xfrm>
            <a:off x="9816602" y="4800600"/>
            <a:ext cx="1238250" cy="590550"/>
          </a:xfrm>
          <a:prstGeom prst="rect">
            <a:avLst/>
          </a:prstGeom>
        </p:spPr>
      </p:pic>
    </p:spTree>
    <p:extLst>
      <p:ext uri="{BB962C8B-B14F-4D97-AF65-F5344CB8AC3E}">
        <p14:creationId xmlns:p14="http://schemas.microsoft.com/office/powerpoint/2010/main" val="20024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B2619-CF24-41DF-8C77-01587AF9F2C0}"/>
              </a:ext>
            </a:extLst>
          </p:cNvPr>
          <p:cNvSpPr>
            <a:spLocks noGrp="1"/>
          </p:cNvSpPr>
          <p:nvPr>
            <p:ph type="title"/>
          </p:nvPr>
        </p:nvSpPr>
        <p:spPr/>
        <p:txBody>
          <a:bodyPr>
            <a:normAutofit/>
          </a:bodyPr>
          <a:lstStyle/>
          <a:p>
            <a:pPr algn="ctr">
              <a:spcBef>
                <a:spcPts val="1000"/>
              </a:spcBef>
              <a:buClr>
                <a:srgbClr val="90C226"/>
              </a:buClr>
              <a:buSzPct val="80000"/>
              <a:defRPr/>
            </a:pPr>
            <a:r>
              <a:rPr lang="fr-FR" dirty="0" err="1"/>
              <a:t>Difficulties</a:t>
            </a:r>
            <a:r>
              <a:rPr lang="fr-FR" dirty="0"/>
              <a:t>, challenges, </a:t>
            </a:r>
            <a:r>
              <a:rPr lang="fr-FR" dirty="0" err="1"/>
              <a:t>opportunities</a:t>
            </a:r>
            <a:r>
              <a:rPr lang="fr-FR" dirty="0"/>
              <a:t>...</a:t>
            </a:r>
            <a:br>
              <a:rPr lang="fr-FR" sz="3600" dirty="0"/>
            </a:br>
            <a:endParaRPr lang="fr-FR" dirty="0"/>
          </a:p>
        </p:txBody>
      </p:sp>
      <p:sp>
        <p:nvSpPr>
          <p:cNvPr id="5" name="Espace réservé du contenu 4">
            <a:extLst>
              <a:ext uri="{FF2B5EF4-FFF2-40B4-BE49-F238E27FC236}">
                <a16:creationId xmlns:a16="http://schemas.microsoft.com/office/drawing/2014/main" id="{9E9CC67F-A933-A6B6-9475-7B3FED8C6C12}"/>
              </a:ext>
            </a:extLst>
          </p:cNvPr>
          <p:cNvSpPr>
            <a:spLocks noGrp="1"/>
          </p:cNvSpPr>
          <p:nvPr>
            <p:ph idx="1"/>
          </p:nvPr>
        </p:nvSpPr>
        <p:spPr>
          <a:xfrm>
            <a:off x="677334" y="1717041"/>
            <a:ext cx="8596668" cy="4324322"/>
          </a:xfrm>
        </p:spPr>
        <p:txBody>
          <a:bodyPr>
            <a:normAutofit lnSpcReduction="10000"/>
          </a:bodyPr>
          <a:lstStyle/>
          <a:p>
            <a:r>
              <a:rPr lang="en-US" sz="1800" dirty="0"/>
              <a:t>Important not to be discouraged because the mastery of the work will allow to evolve while remaining persevering</a:t>
            </a:r>
          </a:p>
          <a:p>
            <a:r>
              <a:rPr lang="en-US" dirty="0"/>
              <a:t>And yes, there will always be men who will not appreciate women in top positions, but there will also be men that will support you, and even push you to the top</a:t>
            </a:r>
          </a:p>
          <a:p>
            <a:r>
              <a:rPr lang="en-US" sz="1800" dirty="0"/>
              <a:t>When hiring </a:t>
            </a:r>
            <a:r>
              <a:rPr lang="en-US" dirty="0"/>
              <a:t>personnel, in case of equal capacities you must chose women over men, but not just hire a person because it is a woman. At the end you will have to rely on this person as your collaborator</a:t>
            </a:r>
            <a:endParaRPr lang="en-US" sz="1800" dirty="0"/>
          </a:p>
          <a:p>
            <a:r>
              <a:rPr lang="en-US" sz="1800" dirty="0"/>
              <a:t>There are still glass ceilings ... but we are making progress.... Over the past decade, important positions have been held by women.</a:t>
            </a:r>
          </a:p>
          <a:p>
            <a:r>
              <a:rPr lang="en-US" sz="1800" dirty="0"/>
              <a:t>Fair wages are still frequently a problem</a:t>
            </a:r>
          </a:p>
          <a:p>
            <a:r>
              <a:rPr lang="en-US" sz="1800" dirty="0"/>
              <a:t>As a leader/manager a woman will need to be strong, taking into consideration all aspects of her task and create a good team around her so that her management is a success</a:t>
            </a:r>
            <a:endParaRPr lang="fr-FR" dirty="0"/>
          </a:p>
        </p:txBody>
      </p:sp>
      <p:pic>
        <p:nvPicPr>
          <p:cNvPr id="4" name="Image 3">
            <a:extLst>
              <a:ext uri="{FF2B5EF4-FFF2-40B4-BE49-F238E27FC236}">
                <a16:creationId xmlns:a16="http://schemas.microsoft.com/office/drawing/2014/main" id="{2D081F60-2A92-4109-ACE1-0EA5CBC2BA1D}"/>
              </a:ext>
            </a:extLst>
          </p:cNvPr>
          <p:cNvPicPr>
            <a:picLocks noChangeAspect="1"/>
          </p:cNvPicPr>
          <p:nvPr/>
        </p:nvPicPr>
        <p:blipFill>
          <a:blip r:embed="rId2"/>
          <a:stretch>
            <a:fillRect/>
          </a:stretch>
        </p:blipFill>
        <p:spPr>
          <a:xfrm>
            <a:off x="9816602" y="4800600"/>
            <a:ext cx="1238250" cy="590550"/>
          </a:xfrm>
          <a:prstGeom prst="rect">
            <a:avLst/>
          </a:prstGeom>
        </p:spPr>
      </p:pic>
    </p:spTree>
    <p:extLst>
      <p:ext uri="{BB962C8B-B14F-4D97-AF65-F5344CB8AC3E}">
        <p14:creationId xmlns:p14="http://schemas.microsoft.com/office/powerpoint/2010/main" val="398400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B2619-CF24-41DF-8C77-01587AF9F2C0}"/>
              </a:ext>
            </a:extLst>
          </p:cNvPr>
          <p:cNvSpPr>
            <a:spLocks noGrp="1"/>
          </p:cNvSpPr>
          <p:nvPr>
            <p:ph type="title"/>
          </p:nvPr>
        </p:nvSpPr>
        <p:spPr>
          <a:xfrm>
            <a:off x="677334" y="609600"/>
            <a:ext cx="8596668" cy="627529"/>
          </a:xfrm>
        </p:spPr>
        <p:txBody>
          <a:bodyPr>
            <a:normAutofit fontScale="90000"/>
          </a:bodyPr>
          <a:lstStyle/>
          <a:p>
            <a:pPr algn="ctr">
              <a:spcBef>
                <a:spcPts val="1000"/>
              </a:spcBef>
              <a:buClr>
                <a:srgbClr val="90C226"/>
              </a:buClr>
              <a:buSzPct val="80000"/>
              <a:defRPr/>
            </a:pPr>
            <a:br>
              <a:rPr lang="fr-FR" sz="3600" dirty="0"/>
            </a:br>
            <a:endParaRPr lang="fr-FR" dirty="0"/>
          </a:p>
        </p:txBody>
      </p:sp>
      <p:sp>
        <p:nvSpPr>
          <p:cNvPr id="3" name="Espace réservé du contenu 2">
            <a:extLst>
              <a:ext uri="{FF2B5EF4-FFF2-40B4-BE49-F238E27FC236}">
                <a16:creationId xmlns:a16="http://schemas.microsoft.com/office/drawing/2014/main" id="{014FFEEE-7B35-48D7-BD3C-52A6E99C785C}"/>
              </a:ext>
            </a:extLst>
          </p:cNvPr>
          <p:cNvSpPr>
            <a:spLocks noGrp="1"/>
          </p:cNvSpPr>
          <p:nvPr>
            <p:ph idx="1"/>
          </p:nvPr>
        </p:nvSpPr>
        <p:spPr>
          <a:xfrm>
            <a:off x="677334" y="1362635"/>
            <a:ext cx="8202506" cy="4387925"/>
          </a:xfrm>
        </p:spPr>
        <p:txBody>
          <a:bodyPr>
            <a:normAutofit/>
          </a:bodyPr>
          <a:lstStyle/>
          <a:p>
            <a:pPr marL="0" indent="0">
              <a:buNone/>
            </a:pPr>
            <a:endParaRPr lang="en-US" sz="2400" b="1" i="1" dirty="0">
              <a:solidFill>
                <a:srgbClr val="00B050"/>
              </a:solidFill>
            </a:endParaRPr>
          </a:p>
          <a:p>
            <a:pPr marL="0" indent="0">
              <a:buNone/>
            </a:pPr>
            <a:endParaRPr lang="en-US" sz="2400" b="1" i="1" dirty="0">
              <a:solidFill>
                <a:srgbClr val="00B050"/>
              </a:solidFill>
            </a:endParaRPr>
          </a:p>
          <a:p>
            <a:pPr marL="0" indent="0" algn="ctr">
              <a:buNone/>
            </a:pPr>
            <a:r>
              <a:rPr lang="en-US" sz="2400" b="1" i="1" dirty="0">
                <a:solidFill>
                  <a:srgbClr val="00B050"/>
                </a:solidFill>
              </a:rPr>
              <a:t>Finally, another African proverb: "when a woman is chosen to head the village, it means that the men before her have failed".</a:t>
            </a:r>
          </a:p>
          <a:p>
            <a:pPr marL="0" indent="0">
              <a:buNone/>
            </a:pPr>
            <a:endParaRPr lang="en-US" sz="2400" b="1" i="1" dirty="0">
              <a:solidFill>
                <a:srgbClr val="00B050"/>
              </a:solidFill>
            </a:endParaRPr>
          </a:p>
          <a:p>
            <a:pPr marL="0" indent="0">
              <a:buNone/>
            </a:pPr>
            <a:endParaRPr lang="en-US" sz="2400" b="1" i="1" dirty="0">
              <a:solidFill>
                <a:srgbClr val="00B050"/>
              </a:solidFill>
            </a:endParaRPr>
          </a:p>
          <a:p>
            <a:pPr marL="0" indent="0" algn="r">
              <a:buNone/>
            </a:pPr>
            <a:r>
              <a:rPr lang="en-US" sz="2400" b="1" i="1" dirty="0">
                <a:solidFill>
                  <a:srgbClr val="00B050"/>
                </a:solidFill>
              </a:rPr>
              <a:t>Thank you for your attention !</a:t>
            </a:r>
          </a:p>
          <a:p>
            <a:pPr marL="0" indent="0">
              <a:buNone/>
            </a:pPr>
            <a:endParaRPr lang="en-US" sz="1800" dirty="0"/>
          </a:p>
        </p:txBody>
      </p:sp>
      <p:pic>
        <p:nvPicPr>
          <p:cNvPr id="4" name="Image 3">
            <a:extLst>
              <a:ext uri="{FF2B5EF4-FFF2-40B4-BE49-F238E27FC236}">
                <a16:creationId xmlns:a16="http://schemas.microsoft.com/office/drawing/2014/main" id="{2D081F60-2A92-4109-ACE1-0EA5CBC2BA1D}"/>
              </a:ext>
            </a:extLst>
          </p:cNvPr>
          <p:cNvPicPr>
            <a:picLocks noChangeAspect="1"/>
          </p:cNvPicPr>
          <p:nvPr/>
        </p:nvPicPr>
        <p:blipFill>
          <a:blip r:embed="rId2"/>
          <a:stretch>
            <a:fillRect/>
          </a:stretch>
        </p:blipFill>
        <p:spPr>
          <a:xfrm>
            <a:off x="9816602" y="4800600"/>
            <a:ext cx="1238250" cy="590550"/>
          </a:xfrm>
          <a:prstGeom prst="rect">
            <a:avLst/>
          </a:prstGeom>
        </p:spPr>
      </p:pic>
    </p:spTree>
    <p:extLst>
      <p:ext uri="{BB962C8B-B14F-4D97-AF65-F5344CB8AC3E}">
        <p14:creationId xmlns:p14="http://schemas.microsoft.com/office/powerpoint/2010/main" val="3496172995"/>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608</Words>
  <Application>Microsoft Office PowerPoint</Application>
  <PresentationFormat>Grand écran</PresentationFormat>
  <Paragraphs>41</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Trebuchet MS</vt:lpstr>
      <vt:lpstr>Wingdings</vt:lpstr>
      <vt:lpstr>Wingdings 3</vt:lpstr>
      <vt:lpstr>Facette</vt:lpstr>
      <vt:lpstr> Françoise VAN DE VEN,  Chairlady ATIBT – INTERNATIONAL TECHNICAL ASSOCIATION OF TROPICAL TIMBER www. atibt.org – francoise.vandeven@atibt.org </vt:lpstr>
      <vt:lpstr> </vt:lpstr>
      <vt:lpstr>My career</vt:lpstr>
      <vt:lpstr>Today’s timber sector </vt:lpstr>
      <vt:lpstr>What role can women play in today’s timber sector </vt:lpstr>
      <vt:lpstr>Difficulties, challenges, opportunities...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FORET TROPICALE, LEGALITE, DURABILITE, CERTIFICATION ET ….. TERRAINS DE FOOT !</dc:title>
  <dc:creator>Francoise</dc:creator>
  <cp:lastModifiedBy>francoise van de ven</cp:lastModifiedBy>
  <cp:revision>43</cp:revision>
  <cp:lastPrinted>2023-11-07T10:10:59Z</cp:lastPrinted>
  <dcterms:created xsi:type="dcterms:W3CDTF">2018-10-27T18:45:59Z</dcterms:created>
  <dcterms:modified xsi:type="dcterms:W3CDTF">2023-11-07T10:11:43Z</dcterms:modified>
</cp:coreProperties>
</file>